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41" r:id="rId2"/>
  </p:sldIdLst>
  <p:sldSz cx="9144000" cy="6858000" type="screen4x3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0"/>
  </p:normalViewPr>
  <p:slideViewPr>
    <p:cSldViewPr>
      <p:cViewPr varScale="1">
        <p:scale>
          <a:sx n="116" d="100"/>
          <a:sy n="116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C1D639F1-A4E7-44FF-AE3C-66152186E6F2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850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11468867-680E-4F10-BD80-465EB97B1E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85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68867-680E-4F10-BD80-465EB97B1EC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837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CF73-9BED-442C-AA6A-0C807D5A05E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3C05-B096-4147-A250-C3512E63C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10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CF73-9BED-442C-AA6A-0C807D5A05E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3C05-B096-4147-A250-C3512E63C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66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CF73-9BED-442C-AA6A-0C807D5A05E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3C05-B096-4147-A250-C3512E63C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396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6923112" cy="936104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58AB-1707-4CEE-8E59-24D143A8BECB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4" name="Espace réservé du texte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4973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en-US" dirty="0"/>
              <a:t>-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- Fourth level</a:t>
            </a:r>
          </a:p>
          <a:p>
            <a:pPr lvl="4"/>
            <a:r>
              <a:rPr lang="en-US" dirty="0"/>
              <a:t>Fifth level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23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CF73-9BED-442C-AA6A-0C807D5A05E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3C05-B096-4147-A250-C3512E63CC64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9B5D0F8-4682-40E0-B655-7E1F761BE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07" y="44624"/>
            <a:ext cx="9136493" cy="6813376"/>
          </a:xfrm>
          <a:prstGeom prst="rect">
            <a:avLst/>
          </a:prstGeom>
          <a:effectLst>
            <a:glow rad="63500">
              <a:schemeClr val="accent1">
                <a:alpha val="40000"/>
              </a:schemeClr>
            </a:glow>
          </a:effec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06AE3FD-8D7E-4D90-9CD6-56D24647FF24}"/>
              </a:ext>
            </a:extLst>
          </p:cNvPr>
          <p:cNvSpPr/>
          <p:nvPr userDrawn="1"/>
        </p:nvSpPr>
        <p:spPr>
          <a:xfrm>
            <a:off x="2915816" y="2636912"/>
            <a:ext cx="3103984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4C8FB6-96D0-4718-8CC4-A94CEC7ECD32}"/>
              </a:ext>
            </a:extLst>
          </p:cNvPr>
          <p:cNvSpPr/>
          <p:nvPr userDrawn="1"/>
        </p:nvSpPr>
        <p:spPr>
          <a:xfrm>
            <a:off x="3779912" y="5301208"/>
            <a:ext cx="1728192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49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CF73-9BED-442C-AA6A-0C807D5A05E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3C05-B096-4147-A250-C3512E63C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27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CF73-9BED-442C-AA6A-0C807D5A05E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3C05-B096-4147-A250-C3512E63C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52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CF73-9BED-442C-AA6A-0C807D5A05E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3C05-B096-4147-A250-C3512E63C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22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CF73-9BED-442C-AA6A-0C807D5A05E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3C05-B096-4147-A250-C3512E63C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0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CF73-9BED-442C-AA6A-0C807D5A05E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3C05-B096-4147-A250-C3512E63C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79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CF73-9BED-442C-AA6A-0C807D5A05E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3C05-B096-4147-A250-C3512E63C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4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CF73-9BED-442C-AA6A-0C807D5A05E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3C05-B096-4147-A250-C3512E63C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06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2CF73-9BED-442C-AA6A-0C807D5A05E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43C05-B096-4147-A250-C3512E63CC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222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nkedin.com/in/pascal-boquet-453b891" TargetMode="External"/><Relationship Id="rId13" Type="http://schemas.openxmlformats.org/officeDocument/2006/relationships/hyperlink" Target="mailto:p.boquet@arum-access.com" TargetMode="External"/><Relationship Id="rId18" Type="http://schemas.openxmlformats.org/officeDocument/2006/relationships/image" Target="../media/image14.png"/><Relationship Id="rId3" Type="http://schemas.openxmlformats.org/officeDocument/2006/relationships/image" Target="../media/image2.jpeg"/><Relationship Id="rId7" Type="http://schemas.openxmlformats.org/officeDocument/2006/relationships/hyperlink" Target="https://arumaccess.com/" TargetMode="External"/><Relationship Id="rId12" Type="http://schemas.openxmlformats.org/officeDocument/2006/relationships/image" Target="../media/image9.jpe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8.jpeg"/><Relationship Id="rId5" Type="http://schemas.openxmlformats.org/officeDocument/2006/relationships/image" Target="../media/image4.jpeg"/><Relationship Id="rId15" Type="http://schemas.openxmlformats.org/officeDocument/2006/relationships/image" Target="../media/image11.jpeg"/><Relationship Id="rId10" Type="http://schemas.openxmlformats.org/officeDocument/2006/relationships/image" Target="../media/image7.png"/><Relationship Id="rId19" Type="http://schemas.openxmlformats.org/officeDocument/2006/relationships/image" Target="../media/image15.jpeg"/><Relationship Id="rId4" Type="http://schemas.openxmlformats.org/officeDocument/2006/relationships/image" Target="../media/image3.png"/><Relationship Id="rId9" Type="http://schemas.openxmlformats.org/officeDocument/2006/relationships/image" Target="../media/image6.jpeg"/><Relationship Id="rId1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1A70863F97775F469F363732CDB4EECB@sct-15-20-2032-17-msonline-outlook-aec75.templateTenant" descr="1A70863F97775F469F363732CDB4EECB@sct-15-20-2032-17-msonline-outlook-aec75">
            <a:extLst>
              <a:ext uri="{FF2B5EF4-FFF2-40B4-BE49-F238E27FC236}">
                <a16:creationId xmlns:a16="http://schemas.microsoft.com/office/drawing/2014/main" id="{E31AEABD-25FC-487E-BE27-3D494197D2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16" t="35948" r="21109" b="36411"/>
          <a:stretch/>
        </p:blipFill>
        <p:spPr bwMode="auto">
          <a:xfrm>
            <a:off x="35496" y="5965766"/>
            <a:ext cx="1315567" cy="631586"/>
          </a:xfrm>
          <a:prstGeom prst="rect">
            <a:avLst/>
          </a:prstGeom>
          <a:noFill/>
          <a:ln>
            <a:noFill/>
          </a:ln>
        </p:spPr>
      </p:pic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7924622" cy="936104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fr-FR" sz="3200" b="1" cap="smal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Pascal BOQUET</a:t>
            </a:r>
            <a:br>
              <a:rPr lang="fr-FR" sz="1600" b="1" cap="all" dirty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fr-FR" sz="1400" b="1" i="1" spc="-20" dirty="0">
                <a:solidFill>
                  <a:schemeClr val="tx2"/>
                </a:solidFill>
                <a:ea typeface="ＭＳ Ｐゴシック" pitchFamily="34" charset="-128"/>
              </a:rPr>
              <a:t>Efficacité Relationnelle - Leadership - Management - Talent </a:t>
            </a:r>
            <a:r>
              <a:rPr lang="fr-FR" sz="1400" b="1" i="1" spc="-20" dirty="0" err="1">
                <a:solidFill>
                  <a:schemeClr val="tx2"/>
                </a:solidFill>
                <a:ea typeface="ＭＳ Ｐゴシック" pitchFamily="34" charset="-128"/>
              </a:rPr>
              <a:t>Development</a:t>
            </a:r>
            <a:r>
              <a:rPr lang="fr-FR" sz="1400" b="1" i="1" spc="-20" dirty="0">
                <a:solidFill>
                  <a:schemeClr val="tx2"/>
                </a:solidFill>
                <a:ea typeface="ＭＳ Ｐゴシック" pitchFamily="34" charset="-128"/>
              </a:rPr>
              <a:t> - Organisation</a:t>
            </a:r>
            <a:br>
              <a:rPr lang="fr-FR" sz="1400" b="1" i="1" spc="-20" dirty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fr-FR" sz="1400" b="1" i="1" spc="-20" dirty="0">
                <a:solidFill>
                  <a:schemeClr val="tx2"/>
                </a:solidFill>
                <a:ea typeface="ＭＳ Ｐゴシック" pitchFamily="34" charset="-128"/>
              </a:rPr>
              <a:t>Change Management - Qualité de Vie &amp; Conditions de Travail et Performance – Comportement Commercial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555776" y="1107549"/>
            <a:ext cx="6448483" cy="5345787"/>
          </a:xfrm>
        </p:spPr>
        <p:txBody>
          <a:bodyPr rtlCol="0">
            <a:noAutofit/>
          </a:bodyPr>
          <a:lstStyle/>
          <a:p>
            <a:pPr algn="just" eaLnBrk="1" hangingPunct="1">
              <a:buFont typeface="Wingdings" pitchFamily="2" charset="2"/>
              <a:buChar char="à"/>
              <a:defRPr/>
            </a:pPr>
            <a:r>
              <a:rPr lang="fr-FR" sz="1200" spc="-46" noProof="1">
                <a:solidFill>
                  <a:schemeClr val="tx2"/>
                </a:solidFill>
              </a:rPr>
              <a:t>Formations et expertises</a:t>
            </a:r>
            <a:endParaRPr lang="fr-FR" sz="1000" spc="-46" noProof="1">
              <a:solidFill>
                <a:schemeClr val="tx2"/>
              </a:solidFill>
            </a:endParaRPr>
          </a:p>
          <a:p>
            <a:pPr marL="342900" lvl="1" indent="-166688" algn="just">
              <a:buFont typeface="Wingdings" panose="05000000000000000000" pitchFamily="2" charset="2"/>
              <a:buChar char="ü"/>
              <a:defRPr/>
            </a:pPr>
            <a:r>
              <a:rPr lang="fr-FR" sz="1000" spc="-46" dirty="0"/>
              <a:t>Double formation Sciences Humaines[ A.E.S.] &amp; Sciences Economiques – PARIS X Nanterre /1981 - 1986</a:t>
            </a:r>
          </a:p>
          <a:p>
            <a:pPr marL="342900" lvl="1" indent="-166688" algn="just">
              <a:buFont typeface="Wingdings" panose="05000000000000000000" pitchFamily="2" charset="2"/>
              <a:buChar char="ü"/>
              <a:defRPr/>
            </a:pPr>
            <a:r>
              <a:rPr lang="fr-FR" sz="1000" spc="-46" dirty="0"/>
              <a:t>Certifié eGoPrism, eGoChange, INSIGHTS : Discovery – </a:t>
            </a:r>
            <a:r>
              <a:rPr lang="fr-FR" sz="1000" spc="-46" dirty="0" err="1"/>
              <a:t>Deeper</a:t>
            </a:r>
            <a:r>
              <a:rPr lang="fr-FR" sz="1000" spc="-46" dirty="0"/>
              <a:t> – 360°, Talent Q : Dimensions – drives – 360°Multiview , 180°Leadership, 360°Révolution</a:t>
            </a:r>
          </a:p>
          <a:p>
            <a:pPr marL="342900" lvl="1" indent="-166688" algn="just">
              <a:buFont typeface="Wingdings" panose="05000000000000000000" pitchFamily="2" charset="2"/>
              <a:buChar char="ü"/>
              <a:defRPr/>
            </a:pPr>
            <a:r>
              <a:rPr lang="fr-FR" sz="1000" spc="-46" dirty="0"/>
              <a:t>Anglais confirmé (animation Français / Anglais,) Missions en France &amp; international</a:t>
            </a:r>
            <a:endParaRPr lang="fr-FR" sz="1000" spc="-46" noProof="1"/>
          </a:p>
          <a:p>
            <a:pPr lvl="1" algn="just" eaLnBrk="1" hangingPunct="1">
              <a:buFont typeface="Times" pitchFamily="18" charset="0"/>
              <a:buNone/>
              <a:defRPr/>
            </a:pPr>
            <a:endParaRPr lang="fr-FR" sz="300" spc="-46" noProof="1"/>
          </a:p>
          <a:p>
            <a:pPr algn="just" eaLnBrk="1" hangingPunct="1">
              <a:buFont typeface="Wingdings" pitchFamily="2" charset="2"/>
              <a:buChar char="à"/>
              <a:defRPr/>
            </a:pPr>
            <a:r>
              <a:rPr lang="fr-FR" sz="1200" spc="-46" noProof="1">
                <a:solidFill>
                  <a:schemeClr val="tx2"/>
                </a:solidFill>
              </a:rPr>
              <a:t>Domaines d’intervention </a:t>
            </a:r>
          </a:p>
          <a:p>
            <a:pPr indent="-166688" algn="just" eaLnBrk="1" hangingPunct="1">
              <a:buFont typeface="Wingdings" panose="05000000000000000000" pitchFamily="2" charset="2"/>
              <a:buChar char="ü"/>
              <a:defRPr/>
            </a:pPr>
            <a:r>
              <a:rPr lang="fr-FR" sz="1000" b="0" spc="-46" dirty="0">
                <a:solidFill>
                  <a:schemeClr val="tx1"/>
                </a:solidFill>
              </a:rPr>
              <a:t>Accompagnement d’équipes dirigeantes et/ou Ressources Humaines : Conseil, Pilotage de Projet, Conventions, Communication, Conférence-Débat, </a:t>
            </a:r>
            <a:r>
              <a:rPr lang="fr-FR" sz="1000" b="0" spc="-46" dirty="0" err="1">
                <a:solidFill>
                  <a:schemeClr val="tx1"/>
                </a:solidFill>
              </a:rPr>
              <a:t>Masterclass</a:t>
            </a:r>
            <a:r>
              <a:rPr lang="fr-FR" sz="1000" b="0" spc="-46" dirty="0">
                <a:solidFill>
                  <a:schemeClr val="tx1"/>
                </a:solidFill>
              </a:rPr>
              <a:t>, Formation, Académie et Talent </a:t>
            </a:r>
            <a:r>
              <a:rPr lang="fr-FR" sz="1000" b="0" spc="-46" dirty="0" err="1">
                <a:solidFill>
                  <a:schemeClr val="tx1"/>
                </a:solidFill>
              </a:rPr>
              <a:t>Development</a:t>
            </a:r>
            <a:r>
              <a:rPr lang="fr-FR" sz="1000" b="0" spc="-46" dirty="0">
                <a:solidFill>
                  <a:schemeClr val="tx1"/>
                </a:solidFill>
              </a:rPr>
              <a:t>, Team Building</a:t>
            </a:r>
          </a:p>
          <a:p>
            <a:pPr indent="-166688" algn="just">
              <a:buFont typeface="Wingdings" panose="05000000000000000000" pitchFamily="2" charset="2"/>
              <a:buChar char="ü"/>
              <a:defRPr/>
            </a:pPr>
            <a:r>
              <a:rPr lang="fr-FR" sz="1000" b="0" spc="-46" dirty="0">
                <a:solidFill>
                  <a:schemeClr val="tx1"/>
                </a:solidFill>
              </a:rPr>
              <a:t>Coordination de projets clients [conseil, conception, pilotage, production/animation] en Efficacité Relationnelle, Management &amp; Leadership, Commercial, Transformation &amp; Conduite du changement : Formation &amp; Training Comportemental [dont projets &gt; 1000 participants], Atelier de Pratiques Managériales et professionnelles « A.P.M.P. », groupe de codéveloppement professionnel, QVCT &amp; Performance, médiation, prévention RPS, missions PSE/PDV, … </a:t>
            </a:r>
            <a:r>
              <a:rPr lang="fr-FR" sz="1000" b="0" i="1" spc="-46" dirty="0">
                <a:solidFill>
                  <a:schemeClr val="tx1"/>
                </a:solidFill>
              </a:rPr>
              <a:t>avec production en présentiel, distanciel, asynchrone, </a:t>
            </a:r>
            <a:r>
              <a:rPr lang="fr-FR" sz="1000" b="0" i="1" spc="-46" dirty="0" err="1">
                <a:solidFill>
                  <a:schemeClr val="tx1"/>
                </a:solidFill>
              </a:rPr>
              <a:t>blended</a:t>
            </a:r>
            <a:r>
              <a:rPr lang="fr-FR" sz="1000" b="0" i="1" spc="-46" dirty="0">
                <a:solidFill>
                  <a:schemeClr val="tx1"/>
                </a:solidFill>
              </a:rPr>
              <a:t>, hybride</a:t>
            </a:r>
          </a:p>
          <a:p>
            <a:pPr indent="-166688" algn="just">
              <a:buFont typeface="Wingdings" panose="05000000000000000000" pitchFamily="2" charset="2"/>
              <a:buChar char="ü"/>
              <a:defRPr/>
            </a:pPr>
            <a:r>
              <a:rPr lang="fr-FR" sz="1000" b="0" spc="-46" dirty="0">
                <a:solidFill>
                  <a:schemeClr val="tx1"/>
                </a:solidFill>
              </a:rPr>
              <a:t>Accompagnement Individuel de Développement [</a:t>
            </a:r>
            <a:r>
              <a:rPr lang="fr-FR" sz="1000" b="0" i="1" spc="-46" dirty="0">
                <a:solidFill>
                  <a:schemeClr val="tx1"/>
                </a:solidFill>
              </a:rPr>
              <a:t>A.I.D.</a:t>
            </a:r>
            <a:r>
              <a:rPr lang="fr-FR" sz="1000" b="0" spc="-46" dirty="0">
                <a:solidFill>
                  <a:schemeClr val="tx1"/>
                </a:solidFill>
              </a:rPr>
              <a:t>] comportemental et/ou opérationnel, coaching, </a:t>
            </a:r>
            <a:r>
              <a:rPr lang="fr-FR" sz="1000" b="0" spc="-46" dirty="0" err="1">
                <a:solidFill>
                  <a:schemeClr val="tx1"/>
                </a:solidFill>
              </a:rPr>
              <a:t>assessment</a:t>
            </a:r>
            <a:r>
              <a:rPr lang="fr-FR" sz="1000" b="0" spc="-46" dirty="0">
                <a:solidFill>
                  <a:schemeClr val="tx1"/>
                </a:solidFill>
              </a:rPr>
              <a:t>,</a:t>
            </a:r>
            <a:r>
              <a:rPr lang="fr-FR" sz="1000" b="0" spc="-46">
                <a:solidFill>
                  <a:schemeClr val="tx1"/>
                </a:solidFill>
              </a:rPr>
              <a:t> transition pro</a:t>
            </a:r>
            <a:endParaRPr lang="fr-FR" sz="1000" b="0" spc="-46" noProof="1">
              <a:solidFill>
                <a:schemeClr val="tx1"/>
              </a:solidFill>
            </a:endParaRPr>
          </a:p>
          <a:p>
            <a:pPr indent="-166688" algn="just">
              <a:buFont typeface="Wingdings" panose="05000000000000000000" pitchFamily="2" charset="2"/>
              <a:buChar char="ü"/>
              <a:defRPr/>
            </a:pPr>
            <a:r>
              <a:rPr lang="fr-FR" sz="1000" b="0" spc="-46" dirty="0">
                <a:solidFill>
                  <a:schemeClr val="tx1"/>
                </a:solidFill>
              </a:rPr>
              <a:t>Secteurs/clients : Banque, Finance, Assurances [</a:t>
            </a:r>
            <a:r>
              <a:rPr lang="fr-FR" sz="1000" b="0" i="1" spc="-46" dirty="0">
                <a:solidFill>
                  <a:schemeClr val="tx1"/>
                </a:solidFill>
              </a:rPr>
              <a:t>Banques Populaires, Crédit Agricole, Cetelem-PF, N.S.M.D. </a:t>
            </a:r>
            <a:r>
              <a:rPr lang="fr-FR" sz="1000" b="0" i="1" spc="-46" dirty="0" err="1">
                <a:solidFill>
                  <a:schemeClr val="tx1"/>
                </a:solidFill>
              </a:rPr>
              <a:t>Abn</a:t>
            </a:r>
            <a:r>
              <a:rPr lang="fr-FR" sz="1000" b="0" i="1" spc="-46" dirty="0">
                <a:solidFill>
                  <a:schemeClr val="tx1"/>
                </a:solidFill>
              </a:rPr>
              <a:t> Amro, B.G.E.R., Euler </a:t>
            </a:r>
            <a:r>
              <a:rPr lang="fr-FR" sz="1000" b="0" i="1" spc="-46" dirty="0" err="1">
                <a:solidFill>
                  <a:schemeClr val="tx1"/>
                </a:solidFill>
              </a:rPr>
              <a:t>Hermes</a:t>
            </a:r>
            <a:r>
              <a:rPr lang="fr-FR" sz="1000" b="0" i="1" spc="-46" dirty="0">
                <a:solidFill>
                  <a:schemeClr val="tx1"/>
                </a:solidFill>
              </a:rPr>
              <a:t> Allianz],</a:t>
            </a:r>
            <a:r>
              <a:rPr lang="fr-FR" sz="1000" b="0" spc="-46" dirty="0">
                <a:solidFill>
                  <a:schemeClr val="tx1"/>
                </a:solidFill>
              </a:rPr>
              <a:t> Industries &amp; Services Techniques [</a:t>
            </a:r>
            <a:r>
              <a:rPr lang="fr-FR" sz="1000" b="0" i="1" spc="-46" dirty="0" err="1">
                <a:solidFill>
                  <a:schemeClr val="tx1"/>
                </a:solidFill>
              </a:rPr>
              <a:t>Alternet</a:t>
            </a:r>
            <a:r>
              <a:rPr lang="fr-FR" sz="1000" b="0" i="1" spc="-46" dirty="0">
                <a:solidFill>
                  <a:schemeClr val="tx1"/>
                </a:solidFill>
              </a:rPr>
              <a:t>, </a:t>
            </a:r>
            <a:r>
              <a:rPr lang="fr-FR" sz="1000" b="0" i="1" spc="-46" dirty="0" err="1">
                <a:solidFill>
                  <a:schemeClr val="tx1"/>
                </a:solidFill>
              </a:rPr>
              <a:t>Autoliv</a:t>
            </a:r>
            <a:r>
              <a:rPr lang="fr-FR" sz="1000" b="0" i="1" spc="-46" dirty="0">
                <a:solidFill>
                  <a:schemeClr val="tx1"/>
                </a:solidFill>
              </a:rPr>
              <a:t>, Spie (France &amp; International), Vinci Energie, C.G.G., </a:t>
            </a:r>
            <a:r>
              <a:rPr lang="fr-FR" sz="1000" b="0" i="1" spc="-46" dirty="0" err="1">
                <a:solidFill>
                  <a:schemeClr val="tx1"/>
                </a:solidFill>
              </a:rPr>
              <a:t>Mécapole</a:t>
            </a:r>
            <a:r>
              <a:rPr lang="fr-FR" sz="1000" b="0" i="1" spc="-46" dirty="0">
                <a:solidFill>
                  <a:schemeClr val="tx1"/>
                </a:solidFill>
              </a:rPr>
              <a:t>, COMAT]</a:t>
            </a:r>
            <a:r>
              <a:rPr lang="fr-FR" sz="1000" b="0" spc="-46" dirty="0">
                <a:solidFill>
                  <a:schemeClr val="tx1"/>
                </a:solidFill>
              </a:rPr>
              <a:t>, Santé [</a:t>
            </a:r>
            <a:r>
              <a:rPr lang="fr-FR" sz="1000" b="0" i="1" spc="-46" dirty="0">
                <a:solidFill>
                  <a:schemeClr val="tx1"/>
                </a:solidFill>
              </a:rPr>
              <a:t>Leo Pharma, </a:t>
            </a:r>
            <a:r>
              <a:rPr lang="fr-FR" sz="1000" b="0" i="1" spc="-46" dirty="0" err="1">
                <a:solidFill>
                  <a:schemeClr val="tx1"/>
                </a:solidFill>
              </a:rPr>
              <a:t>Novonordisk</a:t>
            </a:r>
            <a:r>
              <a:rPr lang="fr-FR" sz="1000" b="0" i="1" spc="-46" dirty="0">
                <a:solidFill>
                  <a:schemeClr val="tx1"/>
                </a:solidFill>
              </a:rPr>
              <a:t>, Komet, Janssen </a:t>
            </a:r>
            <a:r>
              <a:rPr lang="fr-FR" sz="1000" b="0" i="1" spc="-46" dirty="0" err="1">
                <a:solidFill>
                  <a:schemeClr val="tx1"/>
                </a:solidFill>
              </a:rPr>
              <a:t>Cilag</a:t>
            </a:r>
            <a:r>
              <a:rPr lang="fr-FR" sz="1000" b="0" i="1" spc="-46" dirty="0">
                <a:solidFill>
                  <a:schemeClr val="tx1"/>
                </a:solidFill>
              </a:rPr>
              <a:t>, </a:t>
            </a:r>
            <a:r>
              <a:rPr lang="fr-FR" sz="1000" b="0" i="1" spc="-46" dirty="0" err="1">
                <a:solidFill>
                  <a:schemeClr val="tx1"/>
                </a:solidFill>
              </a:rPr>
              <a:t>Genzyme</a:t>
            </a:r>
            <a:r>
              <a:rPr lang="fr-FR" sz="1000" b="0" i="1" spc="-46" dirty="0">
                <a:solidFill>
                  <a:schemeClr val="tx1"/>
                </a:solidFill>
              </a:rPr>
              <a:t>, pfizer, Korian, LFB, </a:t>
            </a:r>
            <a:r>
              <a:rPr lang="fr-FR" sz="1000" b="0" i="1" spc="-46" dirty="0" err="1">
                <a:solidFill>
                  <a:schemeClr val="tx1"/>
                </a:solidFill>
              </a:rPr>
              <a:t>Thépenier</a:t>
            </a:r>
            <a:r>
              <a:rPr lang="fr-FR" sz="1000" b="0" i="1" spc="-46" dirty="0">
                <a:solidFill>
                  <a:schemeClr val="tx1"/>
                </a:solidFill>
              </a:rPr>
              <a:t>]</a:t>
            </a:r>
            <a:r>
              <a:rPr lang="fr-FR" sz="1000" b="0" spc="-46" dirty="0">
                <a:solidFill>
                  <a:schemeClr val="tx1"/>
                </a:solidFill>
              </a:rPr>
              <a:t>, Nouvelles Technologies [</a:t>
            </a:r>
            <a:r>
              <a:rPr lang="fr-FR" sz="1000" b="0" i="1" spc="-46" dirty="0" err="1">
                <a:solidFill>
                  <a:schemeClr val="tx1"/>
                </a:solidFill>
              </a:rPr>
              <a:t>Viasat</a:t>
            </a:r>
            <a:r>
              <a:rPr lang="fr-FR" sz="1000" b="0" i="1" spc="-46" dirty="0">
                <a:solidFill>
                  <a:schemeClr val="tx1"/>
                </a:solidFill>
              </a:rPr>
              <a:t> </a:t>
            </a:r>
            <a:r>
              <a:rPr lang="fr-FR" sz="1000" b="0" i="1" spc="-46" dirty="0" err="1">
                <a:solidFill>
                  <a:schemeClr val="tx1"/>
                </a:solidFill>
              </a:rPr>
              <a:t>Connect</a:t>
            </a:r>
            <a:r>
              <a:rPr lang="fr-FR" sz="1000" b="0" i="1" spc="-46" dirty="0">
                <a:solidFill>
                  <a:schemeClr val="tx1"/>
                </a:solidFill>
              </a:rPr>
              <a:t> (France &amp; International), Spie ICS, </a:t>
            </a:r>
            <a:r>
              <a:rPr lang="fr-FR" sz="1000" b="0" i="1" spc="-46" dirty="0" err="1">
                <a:solidFill>
                  <a:schemeClr val="tx1"/>
                </a:solidFill>
              </a:rPr>
              <a:t>Dynacentrix</a:t>
            </a:r>
            <a:r>
              <a:rPr lang="fr-FR" sz="1000" b="0" i="1" spc="-46" dirty="0">
                <a:solidFill>
                  <a:schemeClr val="tx1"/>
                </a:solidFill>
              </a:rPr>
              <a:t>]</a:t>
            </a:r>
            <a:r>
              <a:rPr lang="fr-FR" sz="1000" b="0" spc="-46" dirty="0">
                <a:solidFill>
                  <a:schemeClr val="tx1"/>
                </a:solidFill>
              </a:rPr>
              <a:t>, Conseil en Organisation [</a:t>
            </a:r>
            <a:r>
              <a:rPr lang="fr-FR" sz="1000" b="0" i="1" spc="-46" dirty="0">
                <a:solidFill>
                  <a:schemeClr val="tx1"/>
                </a:solidFill>
              </a:rPr>
              <a:t>Artimon, </a:t>
            </a:r>
            <a:r>
              <a:rPr lang="fr-FR" sz="1000" b="0" i="1" spc="-46" dirty="0" err="1">
                <a:solidFill>
                  <a:schemeClr val="tx1"/>
                </a:solidFill>
              </a:rPr>
              <a:t>Partesys</a:t>
            </a:r>
            <a:r>
              <a:rPr lang="fr-FR" sz="1000" b="0" i="1" spc="-46" dirty="0">
                <a:solidFill>
                  <a:schemeClr val="tx1"/>
                </a:solidFill>
              </a:rPr>
              <a:t>], </a:t>
            </a:r>
            <a:r>
              <a:rPr lang="fr-FR" sz="1000" b="0" spc="-46" dirty="0">
                <a:solidFill>
                  <a:schemeClr val="tx1"/>
                </a:solidFill>
              </a:rPr>
              <a:t>Commerce &amp; Distribution </a:t>
            </a:r>
            <a:r>
              <a:rPr lang="fr-FR" sz="1000" b="0" i="1" spc="-46" dirty="0">
                <a:solidFill>
                  <a:schemeClr val="tx1"/>
                </a:solidFill>
              </a:rPr>
              <a:t>[Le Printemps], …</a:t>
            </a:r>
            <a:endParaRPr lang="fr-FR" sz="1000" b="0" spc="-46" dirty="0">
              <a:solidFill>
                <a:schemeClr val="tx1"/>
              </a:solidFill>
            </a:endParaRPr>
          </a:p>
          <a:p>
            <a:pPr lvl="1" algn="just" eaLnBrk="1" hangingPunct="1">
              <a:defRPr/>
            </a:pPr>
            <a:endParaRPr lang="fr-FR" sz="300" spc="-46" noProof="1"/>
          </a:p>
          <a:p>
            <a:pPr algn="just" eaLnBrk="1" hangingPunct="1">
              <a:buFont typeface="Wingdings" pitchFamily="2" charset="2"/>
              <a:buChar char="à"/>
              <a:defRPr/>
            </a:pPr>
            <a:r>
              <a:rPr lang="fr-FR" sz="1200" spc="-46" noProof="1">
                <a:solidFill>
                  <a:schemeClr val="tx2"/>
                </a:solidFill>
              </a:rPr>
              <a:t>Parcours professionnel &amp; </a:t>
            </a:r>
            <a:r>
              <a:rPr lang="fr-FR" sz="1200" i="1" spc="-46" noProof="1">
                <a:solidFill>
                  <a:schemeClr val="tx2"/>
                </a:solidFill>
              </a:rPr>
              <a:t>Expériences humaines</a:t>
            </a:r>
          </a:p>
          <a:p>
            <a:pPr marL="342900" lvl="1" indent="-166688" algn="just">
              <a:buFont typeface="Wingdings" panose="05000000000000000000" pitchFamily="2" charset="2"/>
              <a:buChar char="ü"/>
              <a:defRPr/>
            </a:pPr>
            <a:r>
              <a:rPr lang="fr-FR" sz="1000" spc="-46" dirty="0"/>
              <a:t>Créateur et Dirigeant ARUM </a:t>
            </a:r>
            <a:r>
              <a:rPr lang="fr-FR" sz="1000" spc="-46" dirty="0" err="1"/>
              <a:t>AcCESs</a:t>
            </a:r>
            <a:r>
              <a:rPr lang="fr-FR" sz="1000" spc="-46" dirty="0"/>
              <a:t> en 2019  : Siège : La Rochelle ; Bureau Paris </a:t>
            </a:r>
            <a:r>
              <a:rPr lang="fr-FR" sz="1000" spc="-46" dirty="0" err="1"/>
              <a:t>IdF</a:t>
            </a:r>
            <a:r>
              <a:rPr lang="fr-FR" sz="1000" spc="-46" dirty="0"/>
              <a:t> : Bry S/Marne</a:t>
            </a:r>
          </a:p>
          <a:p>
            <a:pPr marL="342900" lvl="1" indent="-166688" algn="just">
              <a:buFont typeface="Wingdings" panose="05000000000000000000" pitchFamily="2" charset="2"/>
              <a:buChar char="ü"/>
              <a:defRPr/>
            </a:pPr>
            <a:r>
              <a:rPr lang="fr-FR" sz="1000" i="1" spc="-46" dirty="0">
                <a:solidFill>
                  <a:schemeClr val="accent1">
                    <a:lumMod val="75000"/>
                  </a:schemeClr>
                </a:solidFill>
              </a:rPr>
              <a:t>Président de Vivre Autrement (depuis 2018) – ESAT : 3oo usagers, 75 salariés ,  4 implantations, budget 10M€ (C. Adm. 2015)</a:t>
            </a:r>
          </a:p>
          <a:p>
            <a:pPr marL="342900" lvl="1" indent="-166688" algn="just">
              <a:buFont typeface="Wingdings" panose="05000000000000000000" pitchFamily="2" charset="2"/>
              <a:buChar char="ü"/>
              <a:defRPr/>
            </a:pPr>
            <a:r>
              <a:rPr lang="fr-FR" sz="1000" spc="-46" dirty="0"/>
              <a:t>DYNARGIE puis LHH ALTEDIA (Pôle Accompagnement Managérial du Changement)  / 1998 - 2019</a:t>
            </a:r>
          </a:p>
          <a:p>
            <a:pPr marL="176212" lvl="1" indent="0" algn="just">
              <a:buNone/>
              <a:defRPr/>
            </a:pPr>
            <a:r>
              <a:rPr lang="fr-FR" sz="1000" spc="-46" dirty="0"/>
              <a:t>	                    Directeur de mission depuis 2006 et membre de l’équipe de Direction filiale / BU depuis 2009</a:t>
            </a:r>
            <a:endParaRPr lang="fr-FR" sz="1000" spc="-46" noProof="1"/>
          </a:p>
          <a:p>
            <a:pPr marL="176212" lvl="1" indent="0" algn="just">
              <a:buNone/>
              <a:defRPr/>
            </a:pPr>
            <a:r>
              <a:rPr lang="fr-FR" sz="1000" spc="-46" dirty="0"/>
              <a:t>	                    Consultant Animateur puis Chef de Projet de 1998 à 2006</a:t>
            </a:r>
          </a:p>
          <a:p>
            <a:pPr marL="342900" marR="0" lvl="1" indent="-166688" algn="just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fr-FR" sz="1000" i="1" spc="-46" noProof="1">
                <a:solidFill>
                  <a:schemeClr val="accent1">
                    <a:lumMod val="75000"/>
                  </a:schemeClr>
                </a:solidFill>
              </a:rPr>
              <a:t>Membre fondateur et Président de Costume 3 pièces – Compagnie théatrale (2003 - 2005)</a:t>
            </a:r>
          </a:p>
          <a:p>
            <a:pPr marL="342900" lvl="1" indent="-166688" algn="just">
              <a:buFont typeface="Wingdings" panose="05000000000000000000" pitchFamily="2" charset="2"/>
              <a:buChar char="ü"/>
              <a:defRPr/>
            </a:pPr>
            <a:r>
              <a:rPr lang="fr-FR" sz="1000" spc="-46" dirty="0"/>
              <a:t>UNIWARE (S.S.I.I. – traitement de l’information)</a:t>
            </a:r>
            <a:r>
              <a:rPr lang="fr-FR" sz="1000" spc="-46" noProof="1"/>
              <a:t> :</a:t>
            </a:r>
            <a:r>
              <a:rPr lang="fr-FR" sz="1000" spc="-46" dirty="0"/>
              <a:t> Responsable du Pôle Formation et Conseil au Client / 1991 - 1998</a:t>
            </a:r>
          </a:p>
          <a:p>
            <a:pPr marL="342900" lvl="1" indent="-166688" algn="just">
              <a:buFont typeface="Wingdings" panose="05000000000000000000" pitchFamily="2" charset="2"/>
              <a:buChar char="ü"/>
              <a:defRPr/>
            </a:pPr>
            <a:r>
              <a:rPr lang="fr-FR" sz="1000" spc="-46" dirty="0"/>
              <a:t>Groupe ADECCO :        Responsable du développement extérieur de Formation &amp; Emploi  - centre bureautique / 1990 - 1991</a:t>
            </a:r>
          </a:p>
          <a:p>
            <a:pPr marL="176212" lvl="1" indent="0" algn="just">
              <a:buNone/>
              <a:defRPr/>
            </a:pPr>
            <a:r>
              <a:rPr lang="fr-FR" sz="1000" spc="-46" dirty="0"/>
              <a:t>	                    Commercial puis Chef d’agence tertiaire 	   réseau IDF / 1988 - 1989</a:t>
            </a:r>
          </a:p>
          <a:p>
            <a:pPr marL="342900" lvl="1" indent="-166688" algn="just">
              <a:buFont typeface="Wingdings" panose="05000000000000000000" pitchFamily="2" charset="2"/>
              <a:buChar char="ü"/>
              <a:defRPr/>
            </a:pPr>
            <a:r>
              <a:rPr lang="fr-FR" sz="1000" i="1" spc="-46" noProof="1">
                <a:solidFill>
                  <a:schemeClr val="accent1">
                    <a:lumMod val="75000"/>
                  </a:schemeClr>
                </a:solidFill>
              </a:rPr>
              <a:t>Membre fondateur &amp; Président d’AvEnirS (Association des Etudiants AES Paris X – Nanterre (1983 – 1986)</a:t>
            </a:r>
          </a:p>
          <a:p>
            <a:pPr marL="342900" lvl="1" indent="-166688" algn="just">
              <a:buFont typeface="Wingdings" panose="05000000000000000000" pitchFamily="2" charset="2"/>
              <a:buChar char="ü"/>
              <a:defRPr/>
            </a:pPr>
            <a:r>
              <a:rPr lang="fr-FR" sz="1000" spc="-46" dirty="0"/>
              <a:t>CODIA (négoce 2nde monte automobile) : vente et gestion (mi-temps 1981-1986, CDI plein temps 1987)</a:t>
            </a:r>
          </a:p>
        </p:txBody>
      </p:sp>
      <p:sp>
        <p:nvSpPr>
          <p:cNvPr id="6" name="Espace réservé du texte 16"/>
          <p:cNvSpPr txBox="1">
            <a:spLocks/>
          </p:cNvSpPr>
          <p:nvPr/>
        </p:nvSpPr>
        <p:spPr>
          <a:xfrm>
            <a:off x="102110" y="1196751"/>
            <a:ext cx="2237642" cy="4737323"/>
          </a:xfrm>
          <a:prstGeom prst="rect">
            <a:avLst/>
          </a:prstGeom>
          <a:solidFill>
            <a:srgbClr val="4472C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5352" tIns="37676" rIns="75352" bIns="37676" anchor="ctr"/>
          <a:lstStyle>
            <a:lvl1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fr-FR" sz="1600" b="0" i="1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defRPr>
            </a:lvl1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Mon crédo </a:t>
            </a:r>
            <a:r>
              <a:rPr kumimoji="0" lang="fr-FR" sz="11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Voir autrement pour mieux voir.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 raison d'être </a:t>
            </a:r>
            <a:r>
              <a:rPr kumimoji="0" lang="fr-FR" sz="11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Curieux par nature, je m'emploie à pratiquer "le doute bienveillant" pour comprendre &amp; coopérer avec l'Autre.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Mon job </a:t>
            </a:r>
            <a:r>
              <a:rPr kumimoji="0" lang="fr-FR" sz="11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Comportementaliste au service de l'efficacité relationnelle.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Une Conviction </a:t>
            </a:r>
            <a:r>
              <a:rPr kumimoji="0" lang="fr-FR" sz="11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Si le jeu est l'âme du mécanisme, la relation est l'âme de l'organisation.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 principe d'action </a:t>
            </a:r>
            <a:r>
              <a:rPr kumimoji="0" lang="fr-FR" sz="11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le rasoir d'Ockham ou principe de parcimonie. "Plus un sujet est d’apparence complexe, plus il faut y répondre simplement".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Une passion et une devise </a:t>
            </a:r>
            <a:r>
              <a:rPr kumimoji="0" lang="fr-FR" sz="11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Les jeux de société. "On en apprend plus sur quelqu'un en une heure de jeu qu'en une année de conversation" (attribuée à Platon).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325F8F58-D036-4F95-8A60-C73DF0DF07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8668" y="1633529"/>
            <a:ext cx="525780" cy="348615"/>
          </a:xfrm>
          <a:prstGeom prst="rect">
            <a:avLst/>
          </a:prstGeom>
        </p:spPr>
      </p:pic>
      <p:pic>
        <p:nvPicPr>
          <p:cNvPr id="4" name="Picture 7">
            <a:extLst>
              <a:ext uri="{FF2B5EF4-FFF2-40B4-BE49-F238E27FC236}">
                <a16:creationId xmlns:a16="http://schemas.microsoft.com/office/drawing/2014/main" id="{D351E9F6-C3B3-4121-B59E-41B55CFBE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6" y="1694112"/>
            <a:ext cx="325176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A19F3A9-3B22-47CA-8670-443B5D5AA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51" t="18175" r="47630" b="56458"/>
          <a:stretch>
            <a:fillRect/>
          </a:stretch>
        </p:blipFill>
        <p:spPr bwMode="auto">
          <a:xfrm>
            <a:off x="7727422" y="1628800"/>
            <a:ext cx="300962" cy="42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5E17C5D1-40F6-421B-AC97-488966AF4845}"/>
              </a:ext>
            </a:extLst>
          </p:cNvPr>
          <p:cNvSpPr txBox="1"/>
          <p:nvPr/>
        </p:nvSpPr>
        <p:spPr>
          <a:xfrm>
            <a:off x="3131840" y="6479758"/>
            <a:ext cx="5760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7"/>
              </a:rPr>
              <a:t>https://arumaccess.com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8"/>
              </a:rPr>
              <a:t>www.linkedin.com/in/pascal-boquet-453b891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5" name="Picture 2" descr="Afficher l’image source">
            <a:extLst>
              <a:ext uri="{FF2B5EF4-FFF2-40B4-BE49-F238E27FC236}">
                <a16:creationId xmlns:a16="http://schemas.microsoft.com/office/drawing/2014/main" id="{7464126E-F320-4947-A233-F87E0A4A5C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698"/>
          <a:stretch/>
        </p:blipFill>
        <p:spPr bwMode="auto">
          <a:xfrm>
            <a:off x="5380777" y="6525344"/>
            <a:ext cx="199335" cy="199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Afficher l’image source">
            <a:extLst>
              <a:ext uri="{FF2B5EF4-FFF2-40B4-BE49-F238E27FC236}">
                <a16:creationId xmlns:a16="http://schemas.microsoft.com/office/drawing/2014/main" id="{4780A23D-3B41-495A-8578-720253B22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8" y="6525344"/>
            <a:ext cx="205742" cy="20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4015589-FBE4-456F-86BC-E78A5AF2DF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79334"/>
            <a:ext cx="925206" cy="123344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C134EC01-2540-492A-BD00-947C14497C2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837" y="1628800"/>
            <a:ext cx="824515" cy="425312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7782E68-83C6-4C43-3959-9159EE2485A2}"/>
              </a:ext>
            </a:extLst>
          </p:cNvPr>
          <p:cNvSpPr txBox="1"/>
          <p:nvPr/>
        </p:nvSpPr>
        <p:spPr>
          <a:xfrm>
            <a:off x="1259632" y="6033482"/>
            <a:ext cx="13853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/>
              <a:t>25 rue du Couchant</a:t>
            </a:r>
          </a:p>
          <a:p>
            <a:r>
              <a:rPr lang="fr-FR" sz="800" dirty="0"/>
              <a:t>17220 Sainte </a:t>
            </a:r>
            <a:r>
              <a:rPr lang="fr-FR" sz="800" dirty="0" err="1"/>
              <a:t>Soulle</a:t>
            </a:r>
            <a:endParaRPr lang="fr-FR" sz="800" dirty="0"/>
          </a:p>
          <a:p>
            <a:r>
              <a:rPr lang="fr-FR" sz="800" dirty="0"/>
              <a:t>+33 6 61 63 00 22</a:t>
            </a:r>
          </a:p>
          <a:p>
            <a:r>
              <a:rPr lang="fr-FR" sz="800" dirty="0">
                <a:hlinkClick r:id="rId13"/>
              </a:rPr>
              <a:t>p.boquet@arum-access.com</a:t>
            </a:r>
            <a:endParaRPr lang="fr-FR" sz="800" dirty="0"/>
          </a:p>
          <a:p>
            <a:endParaRPr lang="fr-FR" sz="800" dirty="0"/>
          </a:p>
        </p:txBody>
      </p:sp>
      <p:pic>
        <p:nvPicPr>
          <p:cNvPr id="16" name="Image 7">
            <a:extLst>
              <a:ext uri="{FF2B5EF4-FFF2-40B4-BE49-F238E27FC236}">
                <a16:creationId xmlns:a16="http://schemas.microsoft.com/office/drawing/2014/main" id="{AE70204A-C6A5-5CB2-6443-20D0F3045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9" t="8635" r="7509" b="4515"/>
          <a:stretch>
            <a:fillRect/>
          </a:stretch>
        </p:blipFill>
        <p:spPr bwMode="auto">
          <a:xfrm>
            <a:off x="8221906" y="5187410"/>
            <a:ext cx="53816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 10">
            <a:extLst>
              <a:ext uri="{FF2B5EF4-FFF2-40B4-BE49-F238E27FC236}">
                <a16:creationId xmlns:a16="http://schemas.microsoft.com/office/drawing/2014/main" id="{A3A55B76-A1AF-5DD9-3F7D-800D93E7E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285" y="4365104"/>
            <a:ext cx="54133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 4">
            <a:extLst>
              <a:ext uri="{FF2B5EF4-FFF2-40B4-BE49-F238E27FC236}">
                <a16:creationId xmlns:a16="http://schemas.microsoft.com/office/drawing/2014/main" id="{6CCA0F49-797B-27AB-1186-A776E4C68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698" y="4871657"/>
            <a:ext cx="1047750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075F2746-15D3-E3B8-EF9E-BA559E1067E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246294" y="5547294"/>
            <a:ext cx="490701" cy="228346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D162A99E-6DF8-6644-C6F8-DBDBC9D7C63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183420" y="5953510"/>
            <a:ext cx="553575" cy="251400"/>
          </a:xfrm>
          <a:prstGeom prst="rect">
            <a:avLst/>
          </a:prstGeom>
        </p:spPr>
      </p:pic>
      <p:pic>
        <p:nvPicPr>
          <p:cNvPr id="1026" name="Picture 2" descr="Entreprendre n°51 mai 1991 - Page 32 - 33 - Entreprendre n°51 mai 1991 -  Entreprendre - entreprises / commerces - professionnelle - Actualité -  1001mags - Magazines en PDF à 1 € et GRATUITS !">
            <a:extLst>
              <a:ext uri="{FF2B5EF4-FFF2-40B4-BE49-F238E27FC236}">
                <a16:creationId xmlns:a16="http://schemas.microsoft.com/office/drawing/2014/main" id="{EE969DD9-9462-6577-93D9-11F5CC0416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26" t="89899" r="39253" b="3801"/>
          <a:stretch/>
        </p:blipFill>
        <p:spPr bwMode="auto">
          <a:xfrm>
            <a:off x="5780017" y="5965766"/>
            <a:ext cx="472786" cy="180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3335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3803</TotalTime>
  <Words>745</Words>
  <Application>Microsoft Macintosh PowerPoint</Application>
  <PresentationFormat>Affichage à l'écran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Wingdings</vt:lpstr>
      <vt:lpstr>Thème Office</vt:lpstr>
      <vt:lpstr>Pascal BOQUET Efficacité Relationnelle - Leadership - Management - Talent Development - Organisation Change Management - Qualité de Vie &amp; Conditions de Travail et Performance – Comportement Commercial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Justine Boquet</dc:creator>
  <cp:lastModifiedBy>p.boquet</cp:lastModifiedBy>
  <cp:revision>66</cp:revision>
  <cp:lastPrinted>2020-10-12T11:17:51Z</cp:lastPrinted>
  <dcterms:created xsi:type="dcterms:W3CDTF">2018-04-04T13:12:15Z</dcterms:created>
  <dcterms:modified xsi:type="dcterms:W3CDTF">2023-09-19T08:14:02Z</dcterms:modified>
</cp:coreProperties>
</file>